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256" y="-1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9C06D-4ED8-42C6-905D-CA84CA1B6CBF}" type="datetime2">
              <a:rPr lang="en-US" smtClean="0"/>
              <a:t>Monday, April 28, 2014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EEE0E-EDB0-4D84-86B0-50833DF22902}" type="datetime2">
              <a:rPr lang="en-US" smtClean="0"/>
              <a:t>Monday, April 28,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4372C-B5AB-4C39-B273-B99224EB4DD5}" type="datetime2">
              <a:rPr lang="en-US" smtClean="0"/>
              <a:t>Monday, April 28,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B1CAA-32CD-4B55-B92A-B8F0843CACF4}" type="datetime2">
              <a:rPr lang="en-US" smtClean="0"/>
              <a:t>Monday, April 28, 2014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8CDC4-3D19-4983-B478-82F6B8E5AB66}" type="datetime2">
              <a:rPr lang="en-US" smtClean="0"/>
              <a:t>Monday, April 28, 2014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82477-D5D3-4181-8C11-75D0F2433A87}" type="datetime2">
              <a:rPr lang="en-US" smtClean="0"/>
              <a:t>Monday, April 28, 2014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E253B-1893-4367-8BAE-DF4BC10DC578}" type="datetime2">
              <a:rPr lang="en-US" smtClean="0"/>
              <a:t>Monday, April 28, 2014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300D-25B3-4603-86C9-4CB776489F00}" type="datetime2">
              <a:rPr lang="en-US" smtClean="0"/>
              <a:t>Monday, April 28, 2014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14AD9-FCC8-48B7-B85B-012A91320DFF}" type="datetime2">
              <a:rPr lang="en-US" smtClean="0"/>
              <a:t>Monday, April 28, 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2DC50-D5DB-4F94-B367-9876CD2C4012}" type="datetime2">
              <a:rPr lang="en-US" smtClean="0"/>
              <a:t>Monday, April 28, 2014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EB412-E790-42EA-81FE-2925D3A43D91}" type="datetime2">
              <a:rPr lang="en-US" smtClean="0"/>
              <a:t>Monday, April 28, 2014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0B385921-A91A-409C-921C-0E0EC1E750EC}" type="datetime2">
              <a:rPr lang="en-US" smtClean="0"/>
              <a:t>Monday, April 28,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90151">
            <a:off x="4373035" y="2505570"/>
            <a:ext cx="4025900" cy="26839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18728"/>
          <a:stretch/>
        </p:blipFill>
        <p:spPr>
          <a:xfrm rot="534380">
            <a:off x="1144720" y="3852336"/>
            <a:ext cx="3289300" cy="20023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009158">
            <a:off x="477243" y="766232"/>
            <a:ext cx="4435906" cy="27220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49333" y="406960"/>
            <a:ext cx="353906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When you see these images, what words come to mind?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19016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8165" y="1130678"/>
            <a:ext cx="7045555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American politics has always been dominated by a two party system, but lots of other parties exist.</a:t>
            </a:r>
          </a:p>
          <a:p>
            <a:pPr algn="ctr"/>
            <a:endParaRPr lang="en-US" sz="3600" dirty="0" smtClean="0"/>
          </a:p>
          <a:p>
            <a:pPr algn="ctr"/>
            <a:endParaRPr lang="en-US" sz="3600" dirty="0"/>
          </a:p>
          <a:p>
            <a:pPr algn="ctr"/>
            <a:r>
              <a:rPr lang="en-US" sz="3600" dirty="0" smtClean="0"/>
              <a:t>Why do we still call it a </a:t>
            </a:r>
          </a:p>
          <a:p>
            <a:pPr algn="ctr"/>
            <a:r>
              <a:rPr lang="en-US" sz="3600" dirty="0" smtClean="0"/>
              <a:t>“two-party system”?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881542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704" y="434876"/>
            <a:ext cx="8176323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Why has American politics always been dominated by a two-party system?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87218" y="2221419"/>
            <a:ext cx="7637034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Courier New"/>
              <a:buChar char="o"/>
            </a:pPr>
            <a:r>
              <a:rPr lang="en-US" sz="2400" dirty="0" smtClean="0"/>
              <a:t>Tradition</a:t>
            </a:r>
          </a:p>
          <a:p>
            <a:endParaRPr lang="en-US" sz="2400" dirty="0" smtClean="0"/>
          </a:p>
          <a:p>
            <a:pPr marL="342900" indent="-342900">
              <a:buFont typeface="Courier New"/>
              <a:buChar char="o"/>
            </a:pPr>
            <a:r>
              <a:rPr lang="en-US" sz="2400" dirty="0" smtClean="0"/>
              <a:t>Single-member districts: each district elects one person to represent it;  encourages fewer, larger parties </a:t>
            </a:r>
          </a:p>
          <a:p>
            <a:endParaRPr lang="en-US" sz="2400" dirty="0"/>
          </a:p>
          <a:p>
            <a:pPr marL="342900" indent="-342900">
              <a:buFont typeface="Courier New"/>
              <a:buChar char="o"/>
            </a:pPr>
            <a:r>
              <a:rPr lang="en-US" sz="2400" dirty="0" smtClean="0"/>
              <a:t>Two major parties unite to prevent minor parties from becoming too powerful</a:t>
            </a:r>
          </a:p>
          <a:p>
            <a:endParaRPr lang="en-US" sz="2400" dirty="0" smtClean="0"/>
          </a:p>
          <a:p>
            <a:pPr marL="342900" indent="-342900">
              <a:buFont typeface="Courier New"/>
              <a:buChar char="o"/>
            </a:pPr>
            <a:r>
              <a:rPr lang="en-US" sz="2400" dirty="0" smtClean="0"/>
              <a:t>Americans are not that different from one another ideologically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378913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7868" y="466952"/>
            <a:ext cx="55146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u="sng" dirty="0" smtClean="0"/>
              <a:t>Third Party</a:t>
            </a:r>
            <a:endParaRPr lang="en-US" sz="3600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452307" y="1408999"/>
            <a:ext cx="8158927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800" dirty="0" smtClean="0"/>
              <a:t>A political party organized as opposition to the existing parties in a two-party system.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pPr marL="342900" indent="-342900">
              <a:buFont typeface="Arial"/>
              <a:buChar char="•"/>
            </a:pPr>
            <a:r>
              <a:rPr lang="en-US" sz="2800" dirty="0" smtClean="0"/>
              <a:t>Third parties have popped-up consistently throughout history.</a:t>
            </a:r>
          </a:p>
          <a:p>
            <a:pPr marL="342900" indent="-342900">
              <a:buFont typeface="Arial"/>
              <a:buChar char="•"/>
            </a:pPr>
            <a:endParaRPr lang="en-US" sz="2800" dirty="0"/>
          </a:p>
          <a:p>
            <a:endParaRPr lang="en-US" sz="2800" dirty="0"/>
          </a:p>
          <a:p>
            <a:pPr marL="342900" indent="-342900">
              <a:buFont typeface="Arial"/>
              <a:buChar char="•"/>
            </a:pPr>
            <a:r>
              <a:rPr lang="en-US" sz="2800" dirty="0" smtClean="0"/>
              <a:t> They don’t often last very long, but they do influence the course of political history.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dirty="0"/>
          </a:p>
          <a:p>
            <a:r>
              <a:rPr lang="en-US" dirty="0" smtClean="0"/>
              <a:t>	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4359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9845458"/>
              </p:ext>
            </p:extLst>
          </p:nvPr>
        </p:nvGraphicFramePr>
        <p:xfrm>
          <a:off x="469705" y="434877"/>
          <a:ext cx="8245908" cy="59560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8636"/>
                <a:gridCol w="2748636"/>
                <a:gridCol w="2748636"/>
              </a:tblGrid>
              <a:tr h="469666"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r>
                        <a:rPr lang="en-US" baseline="0" dirty="0" smtClean="0"/>
                        <a:t> of 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baseline="0" dirty="0" smtClean="0"/>
                        <a:t> Party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Characteristics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Example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Economic</a:t>
                      </a:r>
                      <a:r>
                        <a:rPr lang="en-US" sz="2800" baseline="0" dirty="0" smtClean="0"/>
                        <a:t> Protest Party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usually based on the economic interests of a               particular region.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Populist Party               gathered support for Midwestern and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southern farmers who felt taken advantage of by big banks and companies.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Ideological Party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profess broad political beliefs and values that are radically different from the mainstream.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Communist party wanted to replace capitalism with socialism.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Single-Issue Party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goal is to influence one economic, social or moral issue;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usually do not continue after the issue is 		      resolved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main purpose of the </a:t>
                      </a:r>
                      <a:r>
                        <a:rPr lang="en-US" dirty="0" smtClean="0"/>
                        <a:t>Free Soil</a:t>
                      </a:r>
                      <a:r>
                        <a:rPr lang="en-US" baseline="0" dirty="0" smtClean="0"/>
                        <a:t> Party was to stop the expansion of slavery into the western territories.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76074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44023" y="2035221"/>
            <a:ext cx="537549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In </a:t>
            </a:r>
            <a:r>
              <a:rPr lang="en-US" sz="3600" u="sng" dirty="0" smtClean="0"/>
              <a:t>your</a:t>
            </a:r>
            <a:r>
              <a:rPr lang="en-US" sz="3600" dirty="0" smtClean="0"/>
              <a:t> opinion, does the two-party system adequately represent the American people?</a:t>
            </a:r>
          </a:p>
          <a:p>
            <a:pPr algn="ctr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34382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56687" y="1857964"/>
            <a:ext cx="49579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two-party system: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748637" y="2591864"/>
            <a:ext cx="579301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 </a:t>
            </a:r>
          </a:p>
          <a:p>
            <a:r>
              <a:rPr lang="en-US" sz="3200" dirty="0"/>
              <a:t>a political system dominated by two major parties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368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747775" y="4737640"/>
            <a:ext cx="7543800" cy="914400"/>
          </a:xfrm>
        </p:spPr>
        <p:txBody>
          <a:bodyPr/>
          <a:lstStyle/>
          <a:p>
            <a:pPr algn="ctr"/>
            <a:r>
              <a:rPr lang="en-US" dirty="0" smtClean="0"/>
              <a:t>How did the two-party system begin?</a:t>
            </a:r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2"/>
          <a:srcRect t="4630" b="29790"/>
          <a:stretch/>
        </p:blipFill>
        <p:spPr>
          <a:xfrm>
            <a:off x="835029" y="754903"/>
            <a:ext cx="3074988" cy="2822575"/>
          </a:xfrm>
        </p:spPr>
      </p:pic>
      <p:pic>
        <p:nvPicPr>
          <p:cNvPr id="12" name="Content Placeholder 11"/>
          <p:cNvPicPr>
            <a:picLocks noGrp="1" noChangeAspect="1"/>
          </p:cNvPicPr>
          <p:nvPr>
            <p:ph sz="quarter" idx="4294967295"/>
          </p:nvPr>
        </p:nvPicPr>
        <p:blipFill rotWithShape="1">
          <a:blip r:embed="rId3"/>
          <a:srcRect t="7841" b="34957"/>
          <a:stretch/>
        </p:blipFill>
        <p:spPr>
          <a:xfrm>
            <a:off x="5018150" y="754903"/>
            <a:ext cx="3273425" cy="2743200"/>
          </a:xfrm>
        </p:spPr>
      </p:pic>
    </p:spTree>
    <p:extLst>
      <p:ext uri="{BB962C8B-B14F-4D97-AF65-F5344CB8AC3E}">
        <p14:creationId xmlns:p14="http://schemas.microsoft.com/office/powerpoint/2010/main" val="2616757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153" y="539246"/>
            <a:ext cx="4217818" cy="59143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14551" y="539246"/>
            <a:ext cx="3514080" cy="6186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/>
              <a:t>Alexander Hamilton</a:t>
            </a:r>
          </a:p>
          <a:p>
            <a:pPr algn="ctr"/>
            <a:r>
              <a:rPr lang="en-US" b="1" u="sng" dirty="0" smtClean="0"/>
              <a:t>(1755-1804)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Born into poverty in the British West Indies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Orphaned at age 13 and went to work as a shipping clerk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Attended King’s College in NY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Served as an aide to Washington during the American Revolution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Intensely ambitious and moved up in society quickly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Had little faith in common people and sided with the interests of the upper class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509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4379208"/>
              </p:ext>
            </p:extLst>
          </p:nvPr>
        </p:nvGraphicFramePr>
        <p:xfrm>
          <a:off x="608875" y="516759"/>
          <a:ext cx="7932773" cy="5710671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7932773"/>
              </a:tblGrid>
              <a:tr h="59281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Hamilton’s Views</a:t>
                      </a:r>
                      <a:endParaRPr lang="en-US" sz="2400" dirty="0"/>
                    </a:p>
                  </a:txBody>
                  <a:tcPr/>
                </a:tc>
              </a:tr>
              <a:tr h="609068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Strong</a:t>
                      </a:r>
                      <a:r>
                        <a:rPr lang="en-US" sz="2800" baseline="0" dirty="0" smtClean="0"/>
                        <a:t> federal </a:t>
                      </a:r>
                      <a:r>
                        <a:rPr lang="en-US" sz="2800" baseline="0" dirty="0" smtClean="0"/>
                        <a:t>government</a:t>
                      </a:r>
                      <a:endParaRPr lang="en-US" sz="2800" dirty="0"/>
                    </a:p>
                  </a:txBody>
                  <a:tcPr/>
                </a:tc>
              </a:tr>
              <a:tr h="609068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Fear</a:t>
                      </a:r>
                      <a:r>
                        <a:rPr lang="en-US" sz="2800" baseline="0" dirty="0" smtClean="0"/>
                        <a:t> of mob rule</a:t>
                      </a:r>
                      <a:endParaRPr lang="en-US" sz="2800" dirty="0"/>
                    </a:p>
                  </a:txBody>
                  <a:tcPr/>
                </a:tc>
              </a:tr>
              <a:tr h="791797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Republic</a:t>
                      </a:r>
                      <a:r>
                        <a:rPr lang="en-US" sz="2800" baseline="0" dirty="0" smtClean="0"/>
                        <a:t> led by well-educated elite</a:t>
                      </a:r>
                      <a:endParaRPr lang="en-US" sz="2800" dirty="0"/>
                    </a:p>
                  </a:txBody>
                  <a:tcPr/>
                </a:tc>
              </a:tr>
              <a:tr h="742264">
                <a:tc>
                  <a:txBody>
                    <a:bodyPr/>
                    <a:lstStyle/>
                    <a:p>
                      <a:pPr algn="ctr"/>
                      <a:r>
                        <a:rPr lang="en-US" sz="2800" u="none" dirty="0" smtClean="0"/>
                        <a:t>Loose</a:t>
                      </a:r>
                      <a:r>
                        <a:rPr lang="en-US" sz="2800" u="none" baseline="0" dirty="0" smtClean="0"/>
                        <a:t> </a:t>
                      </a:r>
                      <a:r>
                        <a:rPr lang="en-US" sz="2800" u="none" dirty="0" smtClean="0"/>
                        <a:t>interpretation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smtClean="0"/>
                        <a:t>of the</a:t>
                      </a:r>
                      <a:r>
                        <a:rPr lang="en-US" sz="2800" baseline="0" dirty="0" smtClean="0"/>
                        <a:t> Constitution</a:t>
                      </a:r>
                      <a:endParaRPr lang="en-US" sz="2800" dirty="0"/>
                    </a:p>
                  </a:txBody>
                  <a:tcPr/>
                </a:tc>
              </a:tr>
              <a:tr h="1612238">
                <a:tc>
                  <a:txBody>
                    <a:bodyPr/>
                    <a:lstStyle/>
                    <a:p>
                      <a:pPr algn="ctr"/>
                      <a:r>
                        <a:rPr lang="en-US" sz="2800" baseline="0" dirty="0" smtClean="0"/>
                        <a:t>Wants a national bank </a:t>
                      </a:r>
                    </a:p>
                    <a:p>
                      <a:pPr algn="ctr"/>
                      <a:r>
                        <a:rPr lang="en-US" sz="2800" baseline="0" dirty="0" smtClean="0"/>
                        <a:t>(A bank controlled by the federal gov’t that prints money and handles taxes)</a:t>
                      </a:r>
                      <a:endParaRPr lang="en-US" sz="2800" dirty="0"/>
                    </a:p>
                  </a:txBody>
                  <a:tcPr/>
                </a:tc>
              </a:tr>
              <a:tr h="753426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Economy based</a:t>
                      </a:r>
                      <a:r>
                        <a:rPr lang="en-US" sz="2800" baseline="0" dirty="0" smtClean="0"/>
                        <a:t> on shipping/manufacturing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37550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3299" y="796716"/>
            <a:ext cx="3766339" cy="55176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3136" y="591432"/>
            <a:ext cx="4157747" cy="5909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/>
              <a:t>Thomas Jefferson</a:t>
            </a:r>
          </a:p>
          <a:p>
            <a:pPr algn="ctr"/>
            <a:r>
              <a:rPr lang="en-US" b="1" u="sng" dirty="0" smtClean="0"/>
              <a:t>(1743-1826)</a:t>
            </a:r>
          </a:p>
          <a:p>
            <a:pPr algn="ctr"/>
            <a:endParaRPr lang="en-US" b="1" u="sng" dirty="0"/>
          </a:p>
          <a:p>
            <a:pPr algn="ctr"/>
            <a:r>
              <a:rPr lang="en-US" dirty="0" smtClean="0"/>
              <a:t>Southern planter, accomplished scholar, architect, inventor and founder of the University of Virginia</a:t>
            </a:r>
          </a:p>
          <a:p>
            <a:pPr algn="ctr"/>
            <a:endParaRPr lang="en-US" b="1" u="sng" dirty="0"/>
          </a:p>
          <a:p>
            <a:pPr algn="ctr"/>
            <a:r>
              <a:rPr lang="en-US" dirty="0" smtClean="0"/>
              <a:t>Wrote the Declaration of Independence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Elected governor of Virginia in 1779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Minister to France in 1785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Secretary of State for 1790 to 1793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Despite his elite background and his ownership of slaves, he was a strong ally of the small farmer and average citizen.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1457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17240"/>
              </p:ext>
            </p:extLst>
          </p:nvPr>
        </p:nvGraphicFramePr>
        <p:xfrm>
          <a:off x="765443" y="424875"/>
          <a:ext cx="7567448" cy="5802554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7567448"/>
              </a:tblGrid>
              <a:tr h="657961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Jefferson’s Views</a:t>
                      </a:r>
                      <a:endParaRPr lang="en-US" sz="2800" dirty="0"/>
                    </a:p>
                  </a:txBody>
                  <a:tcPr/>
                </a:tc>
              </a:tr>
              <a:tr h="709619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Strong stat</a:t>
                      </a:r>
                      <a:r>
                        <a:rPr lang="en-US" sz="2800" baseline="0" dirty="0" smtClean="0"/>
                        <a:t>e and local </a:t>
                      </a:r>
                      <a:r>
                        <a:rPr lang="en-US" sz="2800" baseline="0" dirty="0" smtClean="0"/>
                        <a:t>governments</a:t>
                      </a:r>
                      <a:endParaRPr lang="en-US" sz="2800" dirty="0"/>
                    </a:p>
                  </a:txBody>
                  <a:tcPr/>
                </a:tc>
              </a:tr>
              <a:tr h="657961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Fear of absolute</a:t>
                      </a:r>
                      <a:r>
                        <a:rPr lang="en-US" sz="2800" baseline="0" dirty="0" smtClean="0"/>
                        <a:t> ruler</a:t>
                      </a:r>
                      <a:endParaRPr lang="en-US" sz="2800" dirty="0"/>
                    </a:p>
                  </a:txBody>
                  <a:tcPr/>
                </a:tc>
              </a:tr>
              <a:tr h="1184329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Democracy</a:t>
                      </a:r>
                      <a:r>
                        <a:rPr lang="en-US" sz="2800" baseline="0" dirty="0" smtClean="0"/>
                        <a:t> of virtuous farmers and tradespeople</a:t>
                      </a:r>
                      <a:endParaRPr lang="en-US" sz="2800" dirty="0"/>
                    </a:p>
                  </a:txBody>
                  <a:tcPr/>
                </a:tc>
              </a:tr>
              <a:tr h="80762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Strict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smtClean="0"/>
                        <a:t>interpretation </a:t>
                      </a:r>
                      <a:r>
                        <a:rPr lang="en-US" sz="2800" baseline="0" dirty="0" smtClean="0"/>
                        <a:t>of the Constitution</a:t>
                      </a:r>
                      <a:endParaRPr lang="en-US" sz="2800" dirty="0"/>
                    </a:p>
                  </a:txBody>
                  <a:tcPr/>
                </a:tc>
              </a:tr>
              <a:tr h="801136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National</a:t>
                      </a:r>
                      <a:r>
                        <a:rPr lang="en-US" sz="2800" baseline="0" dirty="0" smtClean="0"/>
                        <a:t> bank </a:t>
                      </a:r>
                      <a:r>
                        <a:rPr lang="en-US" sz="2800" baseline="0" dirty="0" smtClean="0"/>
                        <a:t>is unconstitutional</a:t>
                      </a:r>
                      <a:endParaRPr lang="en-US" sz="2800" dirty="0"/>
                    </a:p>
                  </a:txBody>
                  <a:tcPr/>
                </a:tc>
              </a:tr>
              <a:tr h="98392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Economy based on farming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4482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56567" y="1950158"/>
            <a:ext cx="593218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Who would support </a:t>
            </a:r>
          </a:p>
          <a:p>
            <a:pPr algn="ctr"/>
            <a:r>
              <a:rPr lang="en-US" sz="3200" dirty="0" smtClean="0"/>
              <a:t>Alexander Hamilton?</a:t>
            </a:r>
          </a:p>
          <a:p>
            <a:pPr algn="ctr"/>
            <a:endParaRPr lang="en-US" sz="2800" dirty="0"/>
          </a:p>
          <a:p>
            <a:pPr algn="ctr"/>
            <a:endParaRPr lang="en-US" sz="2800" dirty="0" smtClean="0"/>
          </a:p>
          <a:p>
            <a:pPr algn="ctr"/>
            <a:endParaRPr lang="en-US" sz="2800" dirty="0"/>
          </a:p>
          <a:p>
            <a:pPr algn="ctr"/>
            <a:endParaRPr lang="en-US" sz="2800" dirty="0" smtClean="0"/>
          </a:p>
          <a:p>
            <a:pPr algn="ctr"/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088161" y="4053047"/>
            <a:ext cx="4697037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Who would support Thomas Jefferson?</a:t>
            </a:r>
          </a:p>
          <a:p>
            <a:pPr algn="ctr"/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652661" y="434876"/>
            <a:ext cx="61583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u="sng" dirty="0" smtClean="0"/>
              <a:t>Think, Pair, Share</a:t>
            </a:r>
            <a:endParaRPr lang="en-US" sz="3600" u="sng" dirty="0"/>
          </a:p>
        </p:txBody>
      </p:sp>
    </p:spTree>
    <p:extLst>
      <p:ext uri="{BB962C8B-B14F-4D97-AF65-F5344CB8AC3E}">
        <p14:creationId xmlns:p14="http://schemas.microsoft.com/office/powerpoint/2010/main" val="16439172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26390" y="1165469"/>
            <a:ext cx="7010762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Those who shared Hamilton’s views were called </a:t>
            </a:r>
          </a:p>
          <a:p>
            <a:pPr algn="ctr"/>
            <a:r>
              <a:rPr lang="en-US" sz="3600" u="sng" dirty="0" smtClean="0"/>
              <a:t>Federalists.</a:t>
            </a:r>
          </a:p>
          <a:p>
            <a:pPr algn="ctr"/>
            <a:endParaRPr lang="en-US" sz="3600" u="sng" dirty="0"/>
          </a:p>
          <a:p>
            <a:pPr algn="ctr"/>
            <a:endParaRPr lang="en-US" sz="3600" u="sng" dirty="0" smtClean="0"/>
          </a:p>
          <a:p>
            <a:pPr algn="ctr"/>
            <a:r>
              <a:rPr lang="en-US" sz="3600" dirty="0" smtClean="0"/>
              <a:t>Those who shared Jefferson’s views were called </a:t>
            </a:r>
          </a:p>
          <a:p>
            <a:pPr algn="ctr"/>
            <a:r>
              <a:rPr lang="en-US" sz="3600" u="sng" dirty="0" smtClean="0"/>
              <a:t>Democratic-Republicans.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147839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Elemental.thmx</Template>
  <TotalTime>960</TotalTime>
  <Words>542</Words>
  <Application>Microsoft Macintosh PowerPoint</Application>
  <PresentationFormat>On-screen Show (4:3)</PresentationFormat>
  <Paragraphs>99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Elemental</vt:lpstr>
      <vt:lpstr>PowerPoint Presentation</vt:lpstr>
      <vt:lpstr>PowerPoint Presentation</vt:lpstr>
      <vt:lpstr>How did the two-party system begin?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RSU14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 Teacher</dc:creator>
  <cp:lastModifiedBy>Student Teacher</cp:lastModifiedBy>
  <cp:revision>22</cp:revision>
  <dcterms:created xsi:type="dcterms:W3CDTF">2014-04-17T14:35:51Z</dcterms:created>
  <dcterms:modified xsi:type="dcterms:W3CDTF">2014-04-29T03:51:31Z</dcterms:modified>
</cp:coreProperties>
</file>